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2"/>
  </p:notesMasterIdLst>
  <p:sldIdLst>
    <p:sldId id="256" r:id="rId2"/>
    <p:sldId id="284" r:id="rId3"/>
    <p:sldId id="267" r:id="rId4"/>
    <p:sldId id="274" r:id="rId5"/>
    <p:sldId id="277" r:id="rId6"/>
    <p:sldId id="272" r:id="rId7"/>
    <p:sldId id="276" r:id="rId8"/>
    <p:sldId id="286" r:id="rId9"/>
    <p:sldId id="268" r:id="rId10"/>
    <p:sldId id="28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B0"/>
    <a:srgbClr val="005C2A"/>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04" autoAdjust="0"/>
  </p:normalViewPr>
  <p:slideViewPr>
    <p:cSldViewPr>
      <p:cViewPr>
        <p:scale>
          <a:sx n="63" d="100"/>
          <a:sy n="63" d="100"/>
        </p:scale>
        <p:origin x="-1992" y="-25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8EF134-B7E0-4511-B632-28B80F46984E}" type="datetimeFigureOut">
              <a:rPr lang="en-US" smtClean="0"/>
              <a:t>8/2/2016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BC3DD-C853-4E96-9164-FC3BD52BE53D}" type="slidenum">
              <a:rPr lang="en-US" smtClean="0"/>
              <a:t>‹#›</a:t>
            </a:fld>
            <a:endParaRPr lang="en-US"/>
          </a:p>
        </p:txBody>
      </p:sp>
    </p:spTree>
    <p:extLst>
      <p:ext uri="{BB962C8B-B14F-4D97-AF65-F5344CB8AC3E}">
        <p14:creationId xmlns:p14="http://schemas.microsoft.com/office/powerpoint/2010/main" val="127428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Percentages</a:t>
            </a:r>
            <a:r>
              <a:rPr lang="en-US" baseline="0" dirty="0" smtClean="0"/>
              <a:t> represent the total interest costs as a percent of the U.S. federal budget in respective years. </a:t>
            </a:r>
            <a:endParaRPr lang="en-US" dirty="0" smtClean="0"/>
          </a:p>
          <a:p>
            <a:pPr marL="171450" indent="-171450">
              <a:buFont typeface="Arial" panose="020B0604020202020204" pitchFamily="34" charset="0"/>
              <a:buChar char="•"/>
            </a:pPr>
            <a:r>
              <a:rPr lang="en-US" dirty="0" smtClean="0"/>
              <a:t>Cost on Net</a:t>
            </a:r>
            <a:r>
              <a:rPr lang="en-US" baseline="0" dirty="0" smtClean="0"/>
              <a:t> Interest on U.S. National Debt to surpass Defense spending </a:t>
            </a:r>
            <a:r>
              <a:rPr lang="en-US" baseline="0" smtClean="0"/>
              <a:t>by 2024.</a:t>
            </a:r>
            <a:endParaRPr lang="en-US" baseline="0" dirty="0" smtClean="0"/>
          </a:p>
          <a:p>
            <a:pPr marL="171450" indent="-171450">
              <a:buFont typeface="Arial" panose="020B0604020202020204" pitchFamily="34" charset="0"/>
              <a:buChar char="•"/>
            </a:pPr>
            <a:r>
              <a:rPr lang="en-US" baseline="0" dirty="0" smtClean="0"/>
              <a:t>Cost of Net Interest on U.S. National Debt to surpass $800 billion by 2026.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D7BC3DD-C853-4E96-9164-FC3BD52BE53D}" type="slidenum">
              <a:rPr lang="en-US" smtClean="0"/>
              <a:t>4</a:t>
            </a:fld>
            <a:endParaRPr lang="en-US"/>
          </a:p>
        </p:txBody>
      </p:sp>
    </p:spTree>
    <p:extLst>
      <p:ext uri="{BB962C8B-B14F-4D97-AF65-F5344CB8AC3E}">
        <p14:creationId xmlns:p14="http://schemas.microsoft.com/office/powerpoint/2010/main" val="32413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Based on CBO data, mandatory</a:t>
            </a:r>
            <a:r>
              <a:rPr lang="en-US" baseline="0" dirty="0" smtClean="0"/>
              <a:t> federal spending is composed of Social Security, Medicare, Medicaid, Income Security (</a:t>
            </a:r>
            <a:r>
              <a:rPr lang="en-US" baseline="0" dirty="0" err="1" smtClean="0"/>
              <a:t>ie</a:t>
            </a:r>
            <a:r>
              <a:rPr lang="en-US" baseline="0" dirty="0" smtClean="0"/>
              <a:t>: Disability Insurance, EICTC, SNAP), and federal civilian and military retirement. (http://www.cbo.gov/sites/default/files/cbofiles/attachments/BS_Mandatory_print.pdf) </a:t>
            </a:r>
          </a:p>
          <a:p>
            <a:pPr marL="171450" indent="-171450">
              <a:buFont typeface="Arial" panose="020B0604020202020204" pitchFamily="34" charset="0"/>
              <a:buChar char="•"/>
            </a:pPr>
            <a:r>
              <a:rPr lang="en-US" baseline="0" dirty="0" smtClean="0"/>
              <a:t>Mandatory spending was 13.6% as a share of GDP in 2011. </a:t>
            </a:r>
          </a:p>
          <a:p>
            <a:pPr marL="171450" indent="-171450">
              <a:buFont typeface="Arial" panose="020B0604020202020204" pitchFamily="34" charset="0"/>
              <a:buChar char="•"/>
            </a:pPr>
            <a:r>
              <a:rPr lang="en-US" baseline="0" dirty="0" smtClean="0"/>
              <a:t>Defense and military expenditures are grouped under discretionary spending.</a:t>
            </a:r>
          </a:p>
          <a:p>
            <a:pPr marL="171450" indent="-171450">
              <a:buFont typeface="Arial" panose="020B0604020202020204" pitchFamily="34" charset="0"/>
              <a:buChar char="•"/>
            </a:pPr>
            <a:r>
              <a:rPr lang="en-US" baseline="0" dirty="0" smtClean="0"/>
              <a:t>Defense comprises over 50% of the nation’s discretionary spending budget. </a:t>
            </a:r>
            <a:endParaRPr lang="en-US" dirty="0"/>
          </a:p>
        </p:txBody>
      </p:sp>
      <p:sp>
        <p:nvSpPr>
          <p:cNvPr id="4" name="Slide Number Placeholder 3"/>
          <p:cNvSpPr>
            <a:spLocks noGrp="1"/>
          </p:cNvSpPr>
          <p:nvPr>
            <p:ph type="sldNum" sz="quarter" idx="10"/>
          </p:nvPr>
        </p:nvSpPr>
        <p:spPr/>
        <p:txBody>
          <a:bodyPr/>
          <a:lstStyle/>
          <a:p>
            <a:fld id="{ED7BC3DD-C853-4E96-9164-FC3BD52BE53D}" type="slidenum">
              <a:rPr lang="en-US" smtClean="0"/>
              <a:t>5</a:t>
            </a:fld>
            <a:endParaRPr lang="en-US"/>
          </a:p>
        </p:txBody>
      </p:sp>
    </p:spTree>
    <p:extLst>
      <p:ext uri="{BB962C8B-B14F-4D97-AF65-F5344CB8AC3E}">
        <p14:creationId xmlns:p14="http://schemas.microsoft.com/office/powerpoint/2010/main" val="375254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a:t>
            </a:r>
            <a:r>
              <a:rPr lang="en-US" baseline="0" dirty="0" smtClean="0"/>
              <a:t> National Debt on the accrual basis is over 4 times current GDP.</a:t>
            </a:r>
          </a:p>
          <a:p>
            <a:pPr marL="171450" indent="-171450">
              <a:buFont typeface="Arial" panose="020B0604020202020204" pitchFamily="34" charset="0"/>
              <a:buChar char="•"/>
            </a:pPr>
            <a:r>
              <a:rPr lang="en-US" baseline="0" dirty="0" smtClean="0"/>
              <a:t>U.S. National Debt on the accrual basis represents nearly 4 times the national debt that the U.S. government is telling you. </a:t>
            </a:r>
            <a:endParaRPr lang="en-US" dirty="0"/>
          </a:p>
        </p:txBody>
      </p:sp>
      <p:sp>
        <p:nvSpPr>
          <p:cNvPr id="4" name="Slide Number Placeholder 3"/>
          <p:cNvSpPr>
            <a:spLocks noGrp="1"/>
          </p:cNvSpPr>
          <p:nvPr>
            <p:ph type="sldNum" sz="quarter" idx="10"/>
          </p:nvPr>
        </p:nvSpPr>
        <p:spPr/>
        <p:txBody>
          <a:bodyPr/>
          <a:lstStyle/>
          <a:p>
            <a:fld id="{ED7BC3DD-C853-4E96-9164-FC3BD52BE53D}" type="slidenum">
              <a:rPr lang="en-US" smtClean="0"/>
              <a:t>7</a:t>
            </a:fld>
            <a:endParaRPr lang="en-US"/>
          </a:p>
        </p:txBody>
      </p:sp>
    </p:spTree>
    <p:extLst>
      <p:ext uri="{BB962C8B-B14F-4D97-AF65-F5344CB8AC3E}">
        <p14:creationId xmlns:p14="http://schemas.microsoft.com/office/powerpoint/2010/main" val="212729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essence, it means that politicians can make promises to their constituents that commit the federal government to pay out future benefits, without currently recognizing the future costs of these commitments.  And, while these costs may not affect us in the short-term, they are effectively part of our national debt—for which our children and future generations of Americans will be responsible to pay.  By making promises under long-term, mandated programs, politicians are forcing future generations of Americans to raise taxes in order to fund these programs that have been enacted without their consent.</a:t>
            </a:r>
          </a:p>
          <a:p>
            <a:endParaRPr lang="en-US" dirty="0"/>
          </a:p>
        </p:txBody>
      </p:sp>
      <p:sp>
        <p:nvSpPr>
          <p:cNvPr id="4" name="Slide Number Placeholder 3"/>
          <p:cNvSpPr>
            <a:spLocks noGrp="1"/>
          </p:cNvSpPr>
          <p:nvPr>
            <p:ph type="sldNum" sz="quarter" idx="10"/>
          </p:nvPr>
        </p:nvSpPr>
        <p:spPr/>
        <p:txBody>
          <a:bodyPr/>
          <a:lstStyle/>
          <a:p>
            <a:fld id="{ED7BC3DD-C853-4E96-9164-FC3BD52BE53D}" type="slidenum">
              <a:rPr lang="en-US" smtClean="0"/>
              <a:t>9</a:t>
            </a:fld>
            <a:endParaRPr lang="en-US"/>
          </a:p>
        </p:txBody>
      </p:sp>
    </p:spTree>
    <p:extLst>
      <p:ext uri="{BB962C8B-B14F-4D97-AF65-F5344CB8AC3E}">
        <p14:creationId xmlns:p14="http://schemas.microsoft.com/office/powerpoint/2010/main" val="76673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A2F20B-2666-4DEE-AADA-286E4FFD3457}"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2F20B-2666-4DEE-AADA-286E4FFD3457}"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8426-2C68-4E4E-A454-78684D4B55A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2F20B-2666-4DEE-AADA-286E4FFD3457}"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8426-2C68-4E4E-A454-78684D4B55A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2F20B-2666-4DEE-AADA-286E4FFD3457}"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8426-2C68-4E4E-A454-78684D4B55A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97A2F20B-2666-4DEE-AADA-286E4FFD3457}"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8426-2C68-4E4E-A454-78684D4B55A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A2F20B-2666-4DEE-AADA-286E4FFD3457}"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A8426-2C68-4E4E-A454-78684D4B55A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A2F20B-2666-4DEE-AADA-286E4FFD3457}"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A8426-2C68-4E4E-A454-78684D4B55A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A2F20B-2666-4DEE-AADA-286E4FFD3457}"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EA8426-2C68-4E4E-A454-78684D4B55A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2F20B-2666-4DEE-AADA-286E4FFD3457}"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EA8426-2C68-4E4E-A454-78684D4B55A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7A2F20B-2666-4DEE-AADA-286E4FFD3457}" type="datetimeFigureOut">
              <a:rPr lang="en-US" smtClean="0"/>
              <a:t>8/2/2016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A2F20B-2666-4DEE-AADA-286E4FFD3457}"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A8426-2C68-4E4E-A454-78684D4B55A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7A2F20B-2666-4DEE-AADA-286E4FFD3457}" type="datetimeFigureOut">
              <a:rPr lang="en-US" smtClean="0"/>
              <a:t>8/2/2016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8EA8426-2C68-4E4E-A454-78684D4B55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68YIAUL7U_Q"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ZwQP8gYDkQ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3" y="-152400"/>
            <a:ext cx="9138557" cy="1981200"/>
          </a:xfrm>
        </p:spPr>
        <p:txBody>
          <a:bodyPr>
            <a:noAutofit/>
          </a:bodyPr>
          <a:lstStyle/>
          <a:p>
            <a:pPr algn="ctr"/>
            <a:r>
              <a:rPr lang="en-US" sz="56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Accrual Accounting Can Save America’s Future</a:t>
            </a:r>
            <a:endParaRPr lang="en-US" sz="56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endParaRPr>
          </a:p>
        </p:txBody>
      </p:sp>
      <p:sp>
        <p:nvSpPr>
          <p:cNvPr id="6" name="TextBox 5"/>
          <p:cNvSpPr txBox="1"/>
          <p:nvPr/>
        </p:nvSpPr>
        <p:spPr>
          <a:xfrm>
            <a:off x="114663" y="6019800"/>
            <a:ext cx="6172200" cy="646331"/>
          </a:xfrm>
          <a:prstGeom prst="rect">
            <a:avLst/>
          </a:prstGeom>
          <a:noFill/>
        </p:spPr>
        <p:txBody>
          <a:bodyPr wrap="square" rtlCol="0">
            <a:spAutoFit/>
          </a:bodyPr>
          <a:lstStyle/>
          <a:p>
            <a:r>
              <a:rPr lang="en-US" sz="3600" dirty="0" smtClean="0">
                <a:solidFill>
                  <a:schemeClr val="bg1"/>
                </a:solidFill>
                <a:latin typeface="Bernard MT Condensed" panose="02050806060905020404" pitchFamily="18" charset="0"/>
              </a:rPr>
              <a:t>www.TruthInGovernment.org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905000"/>
            <a:ext cx="5821680" cy="3810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81972"/>
            <a:ext cx="4038600" cy="366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867400" y="2057400"/>
            <a:ext cx="3429000" cy="1200328"/>
          </a:xfrm>
          <a:prstGeom prst="rect">
            <a:avLst/>
          </a:prstGeom>
          <a:noFill/>
        </p:spPr>
        <p:txBody>
          <a:bodyPr wrap="square" rtlCol="0">
            <a:spAutoFit/>
          </a:bodyPr>
          <a:lstStyle/>
          <a:p>
            <a:r>
              <a:rPr lang="en-US" sz="2400" b="1" i="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American Accounting Association</a:t>
            </a:r>
          </a:p>
          <a:p>
            <a:r>
              <a:rPr lang="en-US" sz="2400" i="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a:t>
            </a:r>
            <a:r>
              <a:rPr lang="en-US" sz="2400" i="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a:t>
            </a:r>
            <a:r>
              <a:rPr lang="en-US" sz="2000" i="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August 9, 2016</a:t>
            </a:r>
            <a:endParaRPr lang="en-US" sz="2000" i="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3469948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7-23 at 12.20.12 PM.png"/>
          <p:cNvPicPr>
            <a:picLocks noChangeAspect="1"/>
          </p:cNvPicPr>
          <p:nvPr/>
        </p:nvPicPr>
        <p:blipFill rotWithShape="1">
          <a:blip r:embed="rId2">
            <a:alphaModFix/>
            <a:extLst>
              <a:ext uri="{28A0092B-C50C-407E-A947-70E740481C1C}">
                <a14:useLocalDpi xmlns:a14="http://schemas.microsoft.com/office/drawing/2010/main" val="0"/>
              </a:ext>
            </a:extLst>
          </a:blip>
          <a:srcRect l="10870"/>
          <a:stretch/>
        </p:blipFill>
        <p:spPr>
          <a:xfrm>
            <a:off x="0" y="0"/>
            <a:ext cx="9144000" cy="6858000"/>
          </a:xfrm>
          <a:prstGeom prst="rect">
            <a:avLst/>
          </a:prstGeom>
        </p:spPr>
      </p:pic>
      <p:sp>
        <p:nvSpPr>
          <p:cNvPr id="4" name="Title 1"/>
          <p:cNvSpPr>
            <a:spLocks noGrp="1"/>
          </p:cNvSpPr>
          <p:nvPr>
            <p:ph type="title"/>
          </p:nvPr>
        </p:nvSpPr>
        <p:spPr>
          <a:xfrm>
            <a:off x="0" y="0"/>
            <a:ext cx="9144000" cy="914400"/>
          </a:xfrm>
        </p:spPr>
        <p:txBody>
          <a:bodyPr>
            <a:noAutofit/>
          </a:bodyPr>
          <a:lstStyle/>
          <a:p>
            <a:pPr algn="ctr"/>
            <a:r>
              <a:rPr lang="en-US" sz="54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
            </a:r>
            <a:br>
              <a:rPr lang="en-US" sz="54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br>
            <a:r>
              <a:rPr lang="en-US" sz="54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
            </a:r>
            <a:br>
              <a:rPr lang="en-US" sz="54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br>
            <a:r>
              <a:rPr lang="en-US" sz="54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
            </a:r>
            <a:br>
              <a:rPr lang="en-US" sz="54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br>
            <a:r>
              <a:rPr lang="en-US" sz="54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
            </a:r>
            <a:br>
              <a:rPr lang="en-US" sz="54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br>
            <a:r>
              <a:rPr lang="en-US" sz="54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
            </a:r>
            <a:br>
              <a:rPr lang="en-US" sz="54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br>
            <a:r>
              <a:rPr lang="en-US" sz="54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
            </a:r>
            <a:br>
              <a:rPr lang="en-US" sz="54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br>
            <a:r>
              <a:rPr lang="en-US" sz="54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
            </a:r>
            <a:br>
              <a:rPr lang="en-US" sz="54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br>
            <a:r>
              <a:rPr lang="en-US" sz="54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
            </a:r>
            <a:br>
              <a:rPr lang="en-US" sz="54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br>
            <a:r>
              <a:rPr lang="en-US" sz="54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
            </a:r>
            <a:br>
              <a:rPr lang="en-US" sz="54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br>
            <a:r>
              <a:rPr lang="en-US" sz="54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
            </a:r>
            <a:br>
              <a:rPr lang="en-US" sz="54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br>
            <a:r>
              <a:rPr lang="en-US" sz="54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
            </a:r>
            <a:br>
              <a:rPr lang="en-US" sz="54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br>
            <a:r>
              <a:rPr lang="en-US" sz="54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
            </a:r>
            <a:br>
              <a:rPr lang="en-US" sz="54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br>
            <a:r>
              <a:rPr lang="en-US" sz="5400" b="1" u="sng" cap="none" dirty="0" smtClean="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Impact" panose="020B0806030902050204" pitchFamily="34" charset="0"/>
                <a:hlinkClick r:id="rId3"/>
              </a:rPr>
              <a:t>SPEAKING TRUTH</a:t>
            </a:r>
            <a:endParaRPr lang="en-US" sz="5400" b="1" u="sng" cap="none"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Impact" panose="020B0806030902050204" pitchFamily="34" charset="0"/>
            </a:endParaRPr>
          </a:p>
        </p:txBody>
      </p:sp>
    </p:spTree>
    <p:extLst>
      <p:ext uri="{BB962C8B-B14F-4D97-AF65-F5344CB8AC3E}">
        <p14:creationId xmlns:p14="http://schemas.microsoft.com/office/powerpoint/2010/main" val="717252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a:bodyPr>
          <a:lstStyle/>
          <a:p>
            <a:pPr algn="ctr"/>
            <a:r>
              <a:rPr lang="en-US" sz="54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Johnny – The Future of America</a:t>
            </a:r>
            <a:endParaRPr lang="en-US" sz="54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78" y="1785936"/>
            <a:ext cx="7649936" cy="4462463"/>
          </a:xfrm>
          <a:prstGeom prst="rect">
            <a:avLst/>
          </a:prstGeom>
        </p:spPr>
      </p:pic>
    </p:spTree>
    <p:extLst>
      <p:ext uri="{BB962C8B-B14F-4D97-AF65-F5344CB8AC3E}">
        <p14:creationId xmlns:p14="http://schemas.microsoft.com/office/powerpoint/2010/main" val="274967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38200"/>
            <a:ext cx="9144000" cy="6019800"/>
          </a:xfrm>
          <a:prstGeom prst="rect">
            <a:avLst/>
          </a:prstGeom>
        </p:spPr>
      </p:pic>
      <p:sp>
        <p:nvSpPr>
          <p:cNvPr id="8" name="TextBox 7"/>
          <p:cNvSpPr txBox="1"/>
          <p:nvPr/>
        </p:nvSpPr>
        <p:spPr>
          <a:xfrm>
            <a:off x="7437120" y="6400800"/>
            <a:ext cx="1676400" cy="369332"/>
          </a:xfrm>
          <a:prstGeom prst="rect">
            <a:avLst/>
          </a:prstGeom>
          <a:noFill/>
        </p:spPr>
        <p:txBody>
          <a:bodyPr wrap="square" rtlCol="0">
            <a:spAutoFit/>
          </a:bodyPr>
          <a:lstStyle/>
          <a:p>
            <a:r>
              <a:rPr lang="en-US" b="1" dirty="0" smtClean="0"/>
              <a:t>*CBO, 2016</a:t>
            </a:r>
            <a:endParaRPr lang="en-US" b="1" dirty="0"/>
          </a:p>
        </p:txBody>
      </p:sp>
      <p:sp>
        <p:nvSpPr>
          <p:cNvPr id="4" name="Title 1"/>
          <p:cNvSpPr>
            <a:spLocks noGrp="1"/>
          </p:cNvSpPr>
          <p:nvPr>
            <p:ph type="title"/>
          </p:nvPr>
        </p:nvSpPr>
        <p:spPr>
          <a:xfrm>
            <a:off x="0" y="0"/>
            <a:ext cx="9144000" cy="1107960"/>
          </a:xfrm>
        </p:spPr>
        <p:txBody>
          <a:bodyPr>
            <a:noAutofit/>
          </a:bodyPr>
          <a:lstStyle/>
          <a:p>
            <a:pPr algn="ctr"/>
            <a:r>
              <a:rPr lang="en-US" sz="6000" b="1" u="sng" cap="none" dirty="0" smtClean="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rPr>
              <a:t>WHAT WE ARE TOLD</a:t>
            </a:r>
            <a:endParaRPr lang="en-US" sz="6000" b="1" u="sng" cap="none" dirty="0">
              <a:ln w="24500" cmpd="dbl">
                <a:solidFill>
                  <a:schemeClr val="accent2">
                    <a:shade val="85000"/>
                    <a:satMod val="155000"/>
                  </a:schemeClr>
                </a:solidFill>
                <a:prstDash val="solid"/>
                <a:miter lim="800000"/>
              </a:ln>
              <a:solidFill>
                <a:srgbClr val="000000"/>
              </a:solidFill>
              <a:effectLst>
                <a:outerShdw blurRad="38100" dist="38100" dir="7020000" algn="tl">
                  <a:srgbClr val="000000">
                    <a:alpha val="35000"/>
                  </a:srgbClr>
                </a:outerShdw>
              </a:effectLst>
              <a:latin typeface="Impact" panose="020B0806030902050204" pitchFamily="34" charset="0"/>
            </a:endParaRPr>
          </a:p>
        </p:txBody>
      </p:sp>
    </p:spTree>
    <p:extLst>
      <p:ext uri="{BB962C8B-B14F-4D97-AF65-F5344CB8AC3E}">
        <p14:creationId xmlns:p14="http://schemas.microsoft.com/office/powerpoint/2010/main" val="1396711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5200" u="sng" dirty="0" smtClean="0">
                <a:solidFill>
                  <a:schemeClr val="bg1"/>
                </a:solidFill>
                <a:latin typeface="Impact" panose="020B0806030902050204" pitchFamily="34" charset="0"/>
              </a:rPr>
              <a:t>A Ticking Time Bomb – Interest</a:t>
            </a:r>
            <a:endParaRPr lang="en-US" sz="5200" u="sng" dirty="0">
              <a:solidFill>
                <a:schemeClr val="bg1"/>
              </a:solidFill>
              <a:latin typeface="Impact" panose="020B0806030902050204" pitchFamily="34" charset="0"/>
            </a:endParaRPr>
          </a:p>
        </p:txBody>
      </p:sp>
      <p:pic>
        <p:nvPicPr>
          <p:cNvPr id="4" name="Picture 3"/>
          <p:cNvPicPr>
            <a:picLocks noChangeAspect="1"/>
          </p:cNvPicPr>
          <p:nvPr/>
        </p:nvPicPr>
        <p:blipFill rotWithShape="1">
          <a:blip r:embed="rId3"/>
          <a:srcRect l="8017"/>
          <a:stretch/>
        </p:blipFill>
        <p:spPr>
          <a:xfrm>
            <a:off x="0" y="0"/>
            <a:ext cx="9144000" cy="6858000"/>
          </a:xfrm>
          <a:prstGeom prst="rect">
            <a:avLst/>
          </a:prstGeom>
        </p:spPr>
      </p:pic>
    </p:spTree>
    <p:extLst>
      <p:ext uri="{BB962C8B-B14F-4D97-AF65-F5344CB8AC3E}">
        <p14:creationId xmlns:p14="http://schemas.microsoft.com/office/powerpoint/2010/main" val="2858438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533400"/>
            <a:ext cx="9144000" cy="6324600"/>
          </a:xfrm>
          <a:prstGeom prst="rect">
            <a:avLst/>
          </a:prstGeom>
        </p:spPr>
      </p:pic>
    </p:spTree>
    <p:extLst>
      <p:ext uri="{BB962C8B-B14F-4D97-AF65-F5344CB8AC3E}">
        <p14:creationId xmlns:p14="http://schemas.microsoft.com/office/powerpoint/2010/main" val="11390765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33400"/>
            <a:ext cx="9144000" cy="6324600"/>
          </a:xfrm>
          <a:prstGeom prst="rect">
            <a:avLst/>
          </a:prstGeom>
        </p:spPr>
      </p:pic>
    </p:spTree>
    <p:extLst>
      <p:ext uri="{BB962C8B-B14F-4D97-AF65-F5344CB8AC3E}">
        <p14:creationId xmlns:p14="http://schemas.microsoft.com/office/powerpoint/2010/main" val="2547042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50000">
              <a:schemeClr val="bg1"/>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381000" y="5963879"/>
            <a:ext cx="8153400" cy="1200329"/>
          </a:xfrm>
          <a:prstGeom prst="rect">
            <a:avLst/>
          </a:prstGeom>
          <a:noFill/>
        </p:spPr>
        <p:txBody>
          <a:bodyPr wrap="square" rtlCol="0">
            <a:spAutoFit/>
          </a:bodyPr>
          <a:lstStyle/>
          <a:p>
            <a:r>
              <a:rPr lang="en-US" b="1" i="1" dirty="0" smtClean="0">
                <a:solidFill>
                  <a:schemeClr val="bg1"/>
                </a:solidFill>
              </a:rPr>
              <a:t>* Truth In Government</a:t>
            </a:r>
          </a:p>
          <a:p>
            <a:r>
              <a:rPr lang="en-US" b="1" dirty="0" smtClean="0">
                <a:solidFill>
                  <a:schemeClr val="bg1"/>
                </a:solidFill>
              </a:rPr>
              <a:t>Source: World Bank</a:t>
            </a:r>
          </a:p>
          <a:p>
            <a:r>
              <a:rPr lang="en-US" b="1" dirty="0">
                <a:solidFill>
                  <a:schemeClr val="bg1"/>
                </a:solidFill>
              </a:rPr>
              <a:t> </a:t>
            </a:r>
            <a:r>
              <a:rPr lang="en-US" b="1" dirty="0" smtClean="0">
                <a:solidFill>
                  <a:schemeClr val="bg1"/>
                </a:solidFill>
              </a:rPr>
              <a:t>              U.S. Treasury, July 2016</a:t>
            </a:r>
          </a:p>
          <a:p>
            <a:endParaRPr lang="en-US" dirty="0">
              <a:solidFill>
                <a:schemeClr val="bg1"/>
              </a:solidFill>
            </a:endParaRPr>
          </a:p>
        </p:txBody>
      </p:sp>
      <p:pic>
        <p:nvPicPr>
          <p:cNvPr id="2" name="Picture 1"/>
          <p:cNvPicPr>
            <a:picLocks noChangeAspect="1"/>
          </p:cNvPicPr>
          <p:nvPr/>
        </p:nvPicPr>
        <p:blipFill>
          <a:blip r:embed="rId3"/>
          <a:stretch>
            <a:fillRect/>
          </a:stretch>
        </p:blipFill>
        <p:spPr>
          <a:xfrm>
            <a:off x="0" y="-31913"/>
            <a:ext cx="9144000" cy="6021659"/>
          </a:xfrm>
          <a:prstGeom prst="rect">
            <a:avLst/>
          </a:prstGeom>
        </p:spPr>
      </p:pic>
      <p:pic>
        <p:nvPicPr>
          <p:cNvPr id="4" name="Picture 3"/>
          <p:cNvPicPr>
            <a:picLocks noChangeAspect="1"/>
          </p:cNvPicPr>
          <p:nvPr/>
        </p:nvPicPr>
        <p:blipFill>
          <a:blip r:embed="rId4"/>
          <a:stretch>
            <a:fillRect/>
          </a:stretch>
        </p:blipFill>
        <p:spPr>
          <a:xfrm>
            <a:off x="0" y="-14221"/>
            <a:ext cx="9144000" cy="6021659"/>
          </a:xfrm>
          <a:prstGeom prst="rect">
            <a:avLst/>
          </a:prstGeom>
        </p:spPr>
      </p:pic>
    </p:spTree>
    <p:extLst>
      <p:ext uri="{BB962C8B-B14F-4D97-AF65-F5344CB8AC3E}">
        <p14:creationId xmlns:p14="http://schemas.microsoft.com/office/powerpoint/2010/main" val="42023620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000090"/>
          </a:solidFill>
        </p:spPr>
        <p:txBody>
          <a:bodyPr/>
          <a:lstStyle/>
          <a:p>
            <a:pPr algn="ctr"/>
            <a:r>
              <a:rPr lang="en-US" sz="5200" u="sng" dirty="0" smtClean="0">
                <a:solidFill>
                  <a:srgbClr val="FFFFFF"/>
                </a:solidFill>
                <a:latin typeface="Impact"/>
                <a:cs typeface="Impact"/>
              </a:rPr>
              <a:t>CFO ACT OF 1990</a:t>
            </a:r>
            <a:endParaRPr lang="en-US" sz="5200" u="sng" dirty="0">
              <a:solidFill>
                <a:srgbClr val="FFFFFF"/>
              </a:solidFill>
              <a:latin typeface="Impact"/>
              <a:cs typeface="Impact"/>
            </a:endParaRPr>
          </a:p>
        </p:txBody>
      </p:sp>
      <p:sp>
        <p:nvSpPr>
          <p:cNvPr id="3" name="Content Placeholder 2"/>
          <p:cNvSpPr>
            <a:spLocks noGrp="1"/>
          </p:cNvSpPr>
          <p:nvPr>
            <p:ph idx="1"/>
          </p:nvPr>
        </p:nvSpPr>
        <p:spPr>
          <a:xfrm>
            <a:off x="0" y="1295400"/>
            <a:ext cx="9144000" cy="3048000"/>
          </a:xfrm>
          <a:solidFill>
            <a:srgbClr val="000090"/>
          </a:solidFill>
        </p:spPr>
        <p:txBody>
          <a:bodyPr>
            <a:normAutofit lnSpcReduction="10000"/>
          </a:bodyPr>
          <a:lstStyle/>
          <a:p>
            <a:pPr marL="0" indent="0"/>
            <a:endParaRPr lang="en-US" dirty="0">
              <a:solidFill>
                <a:srgbClr val="FFFFFF"/>
              </a:solidFill>
            </a:endParaRPr>
          </a:p>
          <a:p>
            <a:pPr>
              <a:buFont typeface="Arial"/>
              <a:buChar char="•"/>
            </a:pPr>
            <a:r>
              <a:rPr lang="en-US" b="0" dirty="0" smtClean="0">
                <a:solidFill>
                  <a:srgbClr val="FFFFFF"/>
                </a:solidFill>
              </a:rPr>
              <a:t>In </a:t>
            </a:r>
            <a:r>
              <a:rPr lang="en-US" b="0" dirty="0">
                <a:solidFill>
                  <a:srgbClr val="FFFFFF"/>
                </a:solidFill>
              </a:rPr>
              <a:t>1987, Congressman Joe </a:t>
            </a:r>
            <a:r>
              <a:rPr lang="en-US" b="0" dirty="0" err="1">
                <a:solidFill>
                  <a:srgbClr val="FFFFFF"/>
                </a:solidFill>
              </a:rPr>
              <a:t>DioGuardi</a:t>
            </a:r>
            <a:r>
              <a:rPr lang="en-US" b="0" dirty="0">
                <a:solidFill>
                  <a:srgbClr val="FFFFFF"/>
                </a:solidFill>
              </a:rPr>
              <a:t> introduced H. Res. 3142, The Chief Financial Officer Act, with 57 co-sponsors which, in addition to the the responsibilities of the Comptroller General, called for the preparation of annual financial statements for the U.S. government on the </a:t>
            </a:r>
            <a:r>
              <a:rPr lang="en-US" b="0" u="sng" dirty="0">
                <a:solidFill>
                  <a:srgbClr val="FFFFFF"/>
                </a:solidFill>
              </a:rPr>
              <a:t>accrual basis</a:t>
            </a:r>
            <a:r>
              <a:rPr lang="en-US" b="0" dirty="0">
                <a:solidFill>
                  <a:srgbClr val="FFFFFF"/>
                </a:solidFill>
              </a:rPr>
              <a:t>.</a:t>
            </a:r>
          </a:p>
          <a:p>
            <a:pPr marL="0" indent="0"/>
            <a:endParaRPr lang="en-US" b="0" dirty="0">
              <a:solidFill>
                <a:srgbClr val="FFFFFF"/>
              </a:solidFill>
            </a:endParaRPr>
          </a:p>
          <a:p>
            <a:pPr>
              <a:buFont typeface="Arial"/>
              <a:buChar char="•"/>
            </a:pPr>
            <a:r>
              <a:rPr lang="en-US" b="0" dirty="0">
                <a:solidFill>
                  <a:srgbClr val="FFFFFF"/>
                </a:solidFill>
              </a:rPr>
              <a:t>In October 1990, a “Memorandum of Understanding on federal government accounting standards among the General Accounting Office, the Department of the Treasury, and the Office of Management and Budget” established the current Federal Accounting Standards Advisory Board (FASAB) to determine “accounting standards” that are appropriate for the U.S. government’s annual financial statements, as requested of the Director of the Office of Management and Budget in the 1990 CFO Act</a:t>
            </a:r>
          </a:p>
          <a:p>
            <a:pPr marL="0" indent="0"/>
            <a:endParaRPr lang="en-US" dirty="0"/>
          </a:p>
          <a:p>
            <a:endParaRPr lang="en-US" dirty="0"/>
          </a:p>
        </p:txBody>
      </p:sp>
      <p:sp>
        <p:nvSpPr>
          <p:cNvPr id="7" name="TextBox 6"/>
          <p:cNvSpPr txBox="1"/>
          <p:nvPr/>
        </p:nvSpPr>
        <p:spPr>
          <a:xfrm>
            <a:off x="-5774" y="4267200"/>
            <a:ext cx="9149774" cy="1077218"/>
          </a:xfrm>
          <a:prstGeom prst="rect">
            <a:avLst/>
          </a:prstGeom>
          <a:solidFill>
            <a:srgbClr val="000090"/>
          </a:solidFill>
        </p:spPr>
        <p:txBody>
          <a:bodyPr wrap="square" rtlCol="0">
            <a:spAutoFit/>
          </a:bodyPr>
          <a:lstStyle/>
          <a:p>
            <a:pPr marL="285750" indent="-285750">
              <a:buFont typeface="Arial"/>
              <a:buChar char="•"/>
            </a:pPr>
            <a:r>
              <a:rPr lang="en-US" sz="1600" dirty="0">
                <a:solidFill>
                  <a:srgbClr val="FFFFFF"/>
                </a:solidFill>
              </a:rPr>
              <a:t>In November 1990, President George H.W. Bush signed the CFO Act of 1990, establishing a Chief Financial Officer for the United States within the Office of Management and Budget for each major U.S. department and agency, and requiring the annual financial statements of the U.S. government to be publicized annually. </a:t>
            </a:r>
          </a:p>
        </p:txBody>
      </p:sp>
      <p:sp>
        <p:nvSpPr>
          <p:cNvPr id="8" name="TextBox 7"/>
          <p:cNvSpPr txBox="1"/>
          <p:nvPr/>
        </p:nvSpPr>
        <p:spPr>
          <a:xfrm>
            <a:off x="0" y="5562600"/>
            <a:ext cx="9144000" cy="923330"/>
          </a:xfrm>
          <a:prstGeom prst="rect">
            <a:avLst/>
          </a:prstGeom>
          <a:noFill/>
        </p:spPr>
        <p:txBody>
          <a:bodyPr wrap="square" rtlCol="0">
            <a:spAutoFit/>
          </a:bodyPr>
          <a:lstStyle/>
          <a:p>
            <a:pPr marL="285750" indent="-285750">
              <a:buFont typeface="Arial"/>
              <a:buChar char="•"/>
            </a:pPr>
            <a:r>
              <a:rPr lang="en-US" sz="1600" dirty="0">
                <a:solidFill>
                  <a:srgbClr val="FFFFFF"/>
                </a:solidFill>
              </a:rPr>
              <a:t>The CFO Act of 1990 that was signed into law did </a:t>
            </a:r>
            <a:r>
              <a:rPr lang="en-US" sz="1600" u="sng" dirty="0">
                <a:solidFill>
                  <a:srgbClr val="FFFFFF"/>
                </a:solidFill>
              </a:rPr>
              <a:t>not</a:t>
            </a:r>
            <a:r>
              <a:rPr lang="en-US" sz="1600" dirty="0">
                <a:solidFill>
                  <a:srgbClr val="FFFFFF"/>
                </a:solidFill>
              </a:rPr>
              <a:t> include the express provision that the annual financial statements for the U.S. government be prepared on the accrual basis</a:t>
            </a:r>
            <a:r>
              <a:rPr lang="en-US" dirty="0">
                <a:solidFill>
                  <a:srgbClr val="FFFFFF"/>
                </a:solidFill>
              </a:rPr>
              <a:t>.</a:t>
            </a:r>
          </a:p>
          <a:p>
            <a:endParaRPr lang="en-US" dirty="0"/>
          </a:p>
        </p:txBody>
      </p:sp>
    </p:spTree>
    <p:extLst>
      <p:ext uri="{BB962C8B-B14F-4D97-AF65-F5344CB8AC3E}">
        <p14:creationId xmlns:p14="http://schemas.microsoft.com/office/powerpoint/2010/main" val="2738828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50000">
              <a:srgbClr val="C00000"/>
            </a:gs>
            <a:gs pos="100000">
              <a:srgbClr val="C0000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5200" u="sng" dirty="0" smtClean="0">
                <a:solidFill>
                  <a:schemeClr val="bg1"/>
                </a:solidFill>
                <a:latin typeface="Impact" panose="020B0806030902050204" pitchFamily="34" charset="0"/>
              </a:rPr>
              <a:t>WHY ACCRUAL ACCOUNTING FOR THE U.S. GOVERNMENT IS NEEDED</a:t>
            </a:r>
            <a:endParaRPr lang="en-US" sz="5200" u="sng" dirty="0">
              <a:solidFill>
                <a:schemeClr val="bg1"/>
              </a:solidFill>
              <a:latin typeface="Impact" panose="020B0806030902050204" pitchFamily="34" charset="0"/>
            </a:endParaRPr>
          </a:p>
        </p:txBody>
      </p:sp>
      <p:sp>
        <p:nvSpPr>
          <p:cNvPr id="3" name="Content Placeholder 2"/>
          <p:cNvSpPr>
            <a:spLocks noGrp="1"/>
          </p:cNvSpPr>
          <p:nvPr>
            <p:ph idx="1"/>
          </p:nvPr>
        </p:nvSpPr>
        <p:spPr>
          <a:xfrm>
            <a:off x="76200" y="1828800"/>
            <a:ext cx="8991600" cy="4876800"/>
          </a:xfrm>
        </p:spPr>
        <p:txBody>
          <a:bodyPr>
            <a:normAutofit fontScale="47500" lnSpcReduction="20000"/>
          </a:bodyPr>
          <a:lstStyle/>
          <a:p>
            <a:pPr>
              <a:spcBef>
                <a:spcPts val="0"/>
              </a:spcBef>
            </a:pPr>
            <a:r>
              <a:rPr lang="en-US" sz="5500" b="1" dirty="0" smtClean="0">
                <a:solidFill>
                  <a:schemeClr val="bg1"/>
                </a:solidFill>
                <a:effectLst/>
                <a:latin typeface="Times New Roman"/>
                <a:ea typeface="Calibri"/>
                <a:cs typeface="Times New Roman"/>
              </a:rPr>
              <a:t>“At its core, the cash basis system of accounting—a system which records financial transactions when income is received and expenses are paid—is a faulty way of measuring the government’s financial condition and cost of operations.  </a:t>
            </a:r>
            <a:r>
              <a:rPr lang="en-US" sz="5500" b="1" u="sng" dirty="0" smtClean="0">
                <a:solidFill>
                  <a:schemeClr val="bg1"/>
                </a:solidFill>
                <a:effectLst/>
                <a:latin typeface="Times New Roman"/>
                <a:ea typeface="Calibri"/>
                <a:cs typeface="Times New Roman"/>
              </a:rPr>
              <a:t>Elected officials in Washington are accustomed to cash basis accounting because it provides them with the advantage of currying favor with today’s voters at the expense of tomorrow’s taxpayers.”</a:t>
            </a:r>
            <a:r>
              <a:rPr lang="en-US" sz="5500" b="1" dirty="0" smtClean="0">
                <a:solidFill>
                  <a:schemeClr val="bg1"/>
                </a:solidFill>
                <a:effectLst/>
                <a:latin typeface="Times New Roman"/>
                <a:ea typeface="Calibri"/>
                <a:cs typeface="Times New Roman"/>
              </a:rPr>
              <a:t> </a:t>
            </a:r>
          </a:p>
          <a:p>
            <a:pPr marL="0" marR="0" indent="0">
              <a:spcBef>
                <a:spcPts val="0"/>
              </a:spcBef>
              <a:spcAft>
                <a:spcPts val="0"/>
              </a:spcAft>
              <a:buNone/>
            </a:pPr>
            <a:endParaRPr lang="en-US" sz="2100" b="1" dirty="0" smtClean="0">
              <a:solidFill>
                <a:schemeClr val="bg1"/>
              </a:solidFill>
              <a:latin typeface="Times New Roman"/>
              <a:ea typeface="Calibri"/>
              <a:cs typeface="Times New Roman"/>
            </a:endParaRPr>
          </a:p>
          <a:p>
            <a:pPr marL="0" marR="0" indent="0">
              <a:spcBef>
                <a:spcPts val="0"/>
              </a:spcBef>
              <a:spcAft>
                <a:spcPts val="0"/>
              </a:spcAft>
              <a:buNone/>
            </a:pPr>
            <a:r>
              <a:rPr lang="en-US" sz="4200" b="1" dirty="0" smtClean="0">
                <a:solidFill>
                  <a:schemeClr val="bg1"/>
                </a:solidFill>
                <a:latin typeface="Times New Roman"/>
                <a:ea typeface="Calibri"/>
                <a:cs typeface="Times New Roman"/>
              </a:rPr>
              <a:t>[</a:t>
            </a:r>
            <a:r>
              <a:rPr lang="en-US" sz="4200" b="1" i="1" dirty="0" smtClean="0">
                <a:solidFill>
                  <a:schemeClr val="bg1"/>
                </a:solidFill>
                <a:latin typeface="Times New Roman"/>
                <a:ea typeface="Calibri"/>
                <a:cs typeface="Times New Roman"/>
              </a:rPr>
              <a:t>Sound Financial Reporting in the U.S. Government, </a:t>
            </a:r>
            <a:r>
              <a:rPr lang="en-US" sz="4200" b="1" dirty="0" smtClean="0">
                <a:solidFill>
                  <a:schemeClr val="bg1"/>
                </a:solidFill>
                <a:latin typeface="Times New Roman"/>
                <a:ea typeface="Calibri"/>
                <a:cs typeface="Times New Roman"/>
              </a:rPr>
              <a:t>Arthur Andersen &amp; Co., February 1986, p.7]</a:t>
            </a:r>
            <a:endParaRPr lang="en-US" sz="4200" b="1" i="1" dirty="0" smtClean="0">
              <a:solidFill>
                <a:schemeClr val="bg1"/>
              </a:solidFill>
              <a:effectLst/>
              <a:latin typeface="Times New Roman"/>
              <a:ea typeface="Calibri"/>
              <a:cs typeface="Times New Roman"/>
            </a:endParaRPr>
          </a:p>
          <a:p>
            <a:pPr marL="0" marR="0">
              <a:spcBef>
                <a:spcPts val="0"/>
              </a:spcBef>
              <a:spcAft>
                <a:spcPts val="0"/>
              </a:spcAft>
            </a:pPr>
            <a:endParaRPr lang="en-US" sz="5500" b="1" i="1" dirty="0" smtClean="0">
              <a:solidFill>
                <a:schemeClr val="bg1"/>
              </a:solidFill>
              <a:latin typeface="Times New Roman"/>
              <a:ea typeface="Calibri"/>
              <a:cs typeface="Times New Roman"/>
            </a:endParaRPr>
          </a:p>
          <a:p>
            <a:pPr marL="0" marR="0" indent="0">
              <a:spcBef>
                <a:spcPts val="0"/>
              </a:spcBef>
              <a:spcAft>
                <a:spcPts val="0"/>
              </a:spcAft>
              <a:buNone/>
            </a:pPr>
            <a:endParaRPr lang="en-US" sz="5500" b="1" i="1" dirty="0" smtClean="0">
              <a:solidFill>
                <a:schemeClr val="bg1"/>
              </a:solidFill>
              <a:latin typeface="Times New Roman"/>
              <a:ea typeface="Calibri"/>
              <a:cs typeface="Times New Roman"/>
            </a:endParaRPr>
          </a:p>
          <a:p>
            <a:pPr marL="0" marR="0" indent="0">
              <a:spcBef>
                <a:spcPts val="0"/>
              </a:spcBef>
              <a:spcAft>
                <a:spcPts val="0"/>
              </a:spcAft>
            </a:pPr>
            <a:r>
              <a:rPr lang="en-US" sz="5500" b="1" i="1" dirty="0" smtClean="0">
                <a:solidFill>
                  <a:schemeClr val="bg1"/>
                </a:solidFill>
                <a:latin typeface="Times New Roman"/>
                <a:ea typeface="Calibri"/>
                <a:cs typeface="Times New Roman"/>
              </a:rPr>
              <a:t>A</a:t>
            </a:r>
            <a:r>
              <a:rPr lang="en-US" sz="5500" b="1" i="1" dirty="0" smtClean="0">
                <a:solidFill>
                  <a:schemeClr val="bg1"/>
                </a:solidFill>
                <a:effectLst/>
                <a:latin typeface="Times New Roman"/>
                <a:ea typeface="Calibri"/>
                <a:cs typeface="Times New Roman"/>
              </a:rPr>
              <a:t> modern day example of </a:t>
            </a:r>
            <a:r>
              <a:rPr lang="en-US" sz="5500" b="1" i="1" u="sng" dirty="0" smtClean="0">
                <a:solidFill>
                  <a:schemeClr val="bg1"/>
                </a:solidFill>
                <a:effectLst/>
                <a:latin typeface="Times New Roman"/>
                <a:ea typeface="Calibri"/>
                <a:cs typeface="Times New Roman"/>
              </a:rPr>
              <a:t>“taxation without representation.”</a:t>
            </a:r>
            <a:endParaRPr lang="en-US" sz="5500" u="sng" dirty="0" smtClean="0">
              <a:solidFill>
                <a:schemeClr val="bg1"/>
              </a:solidFill>
              <a:effectLst/>
              <a:latin typeface="Times New Roman"/>
              <a:ea typeface="Calibri"/>
              <a:cs typeface="Times New Roman"/>
            </a:endParaRPr>
          </a:p>
          <a:p>
            <a:endParaRPr lang="en-US" dirty="0">
              <a:solidFill>
                <a:schemeClr val="bg1"/>
              </a:solidFill>
            </a:endParaRPr>
          </a:p>
        </p:txBody>
      </p:sp>
    </p:spTree>
    <p:extLst>
      <p:ext uri="{BB962C8B-B14F-4D97-AF65-F5344CB8AC3E}">
        <p14:creationId xmlns:p14="http://schemas.microsoft.com/office/powerpoint/2010/main" val="846137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2305</TotalTime>
  <Words>659</Words>
  <Application>Microsoft Office PowerPoint</Application>
  <PresentationFormat>On-screen Show (4:3)</PresentationFormat>
  <Paragraphs>40</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Angles</vt:lpstr>
      <vt:lpstr>Accrual Accounting Can Save America’s Future</vt:lpstr>
      <vt:lpstr>Johnny – The Future of America</vt:lpstr>
      <vt:lpstr>WHAT WE ARE TOLD</vt:lpstr>
      <vt:lpstr>A Ticking Time Bomb – Interest</vt:lpstr>
      <vt:lpstr>PowerPoint Presentation</vt:lpstr>
      <vt:lpstr>PowerPoint Presentation</vt:lpstr>
      <vt:lpstr>PowerPoint Presentation</vt:lpstr>
      <vt:lpstr>CFO ACT OF 1990</vt:lpstr>
      <vt:lpstr>WHY ACCRUAL ACCOUNTING FOR THE U.S. GOVERNMENT IS NEEDED</vt:lpstr>
      <vt:lpstr>            SPEAKING TRUTH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TRUTH IN GOVERNMENT</dc:title>
  <dc:creator>Mikey</dc:creator>
  <cp:lastModifiedBy>Joseph</cp:lastModifiedBy>
  <cp:revision>114</cp:revision>
  <dcterms:created xsi:type="dcterms:W3CDTF">2013-10-22T15:33:25Z</dcterms:created>
  <dcterms:modified xsi:type="dcterms:W3CDTF">2016-08-02T22:31:20Z</dcterms:modified>
</cp:coreProperties>
</file>